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7" r:id="rId2"/>
    <p:sldId id="365" r:id="rId3"/>
    <p:sldId id="415" r:id="rId4"/>
    <p:sldId id="385" r:id="rId5"/>
    <p:sldId id="427" r:id="rId6"/>
    <p:sldId id="408" r:id="rId7"/>
    <p:sldId id="409" r:id="rId8"/>
    <p:sldId id="430" r:id="rId9"/>
    <p:sldId id="435" r:id="rId10"/>
    <p:sldId id="432" r:id="rId11"/>
    <p:sldId id="434" r:id="rId12"/>
    <p:sldId id="433" r:id="rId13"/>
    <p:sldId id="431" r:id="rId14"/>
    <p:sldId id="429" r:id="rId15"/>
    <p:sldId id="416" r:id="rId16"/>
    <p:sldId id="411" r:id="rId17"/>
    <p:sldId id="413" r:id="rId18"/>
    <p:sldId id="412" r:id="rId19"/>
    <p:sldId id="417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</p:sldIdLst>
  <p:sldSz cx="9906000" cy="6858000" type="A4"/>
  <p:notesSz cx="9144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FFFFFF"/>
    <a:srgbClr val="F3F3F3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30" autoAdjust="0"/>
    <p:restoredTop sz="82873"/>
  </p:normalViewPr>
  <p:slideViewPr>
    <p:cSldViewPr>
      <p:cViewPr>
        <p:scale>
          <a:sx n="78" d="100"/>
          <a:sy n="78" d="100"/>
        </p:scale>
        <p:origin x="-804" y="16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3" d="100"/>
          <a:sy n="113" d="100"/>
        </p:scale>
        <p:origin x="23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liva\Dropbox%20(FipeImoveis)\Fipe\INPREV\Dados\Tesouro\Dados_Simples_ME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oliva\Dropbox%20(FipeImoveis)\Fipe\INPREV\Bruno\Resum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'# de optantes por mês'!$B$1</c:f>
              <c:strCache>
                <c:ptCount val="1"/>
                <c:pt idx="0">
                  <c:v>Optantes pelo Simples (Exclusive SIMEI)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cat>
            <c:numRef>
              <c:f>'# de optantes por mês'!$A$2:$A$101</c:f>
              <c:numCache>
                <c:formatCode>mmm\-yy</c:formatCode>
                <c:ptCount val="100"/>
                <c:pt idx="0">
                  <c:v>39264</c:v>
                </c:pt>
                <c:pt idx="1">
                  <c:v>39295</c:v>
                </c:pt>
                <c:pt idx="2">
                  <c:v>39326</c:v>
                </c:pt>
                <c:pt idx="3">
                  <c:v>39356</c:v>
                </c:pt>
                <c:pt idx="4">
                  <c:v>39387</c:v>
                </c:pt>
                <c:pt idx="5">
                  <c:v>39417</c:v>
                </c:pt>
                <c:pt idx="6">
                  <c:v>39448</c:v>
                </c:pt>
                <c:pt idx="7">
                  <c:v>39479</c:v>
                </c:pt>
                <c:pt idx="8">
                  <c:v>39508</c:v>
                </c:pt>
                <c:pt idx="9">
                  <c:v>39539</c:v>
                </c:pt>
                <c:pt idx="10">
                  <c:v>39569</c:v>
                </c:pt>
                <c:pt idx="11">
                  <c:v>39600</c:v>
                </c:pt>
                <c:pt idx="12">
                  <c:v>39630</c:v>
                </c:pt>
                <c:pt idx="13">
                  <c:v>39661</c:v>
                </c:pt>
                <c:pt idx="14">
                  <c:v>39692</c:v>
                </c:pt>
                <c:pt idx="15">
                  <c:v>39722</c:v>
                </c:pt>
                <c:pt idx="16">
                  <c:v>39753</c:v>
                </c:pt>
                <c:pt idx="17">
                  <c:v>39783</c:v>
                </c:pt>
                <c:pt idx="18">
                  <c:v>39814</c:v>
                </c:pt>
                <c:pt idx="19">
                  <c:v>39845</c:v>
                </c:pt>
                <c:pt idx="20">
                  <c:v>39873</c:v>
                </c:pt>
                <c:pt idx="21">
                  <c:v>39904</c:v>
                </c:pt>
                <c:pt idx="22">
                  <c:v>39934</c:v>
                </c:pt>
                <c:pt idx="23">
                  <c:v>39965</c:v>
                </c:pt>
                <c:pt idx="24">
                  <c:v>39995</c:v>
                </c:pt>
                <c:pt idx="25">
                  <c:v>40026</c:v>
                </c:pt>
                <c:pt idx="26">
                  <c:v>40057</c:v>
                </c:pt>
                <c:pt idx="27">
                  <c:v>40087</c:v>
                </c:pt>
                <c:pt idx="28">
                  <c:v>40118</c:v>
                </c:pt>
                <c:pt idx="29">
                  <c:v>40148</c:v>
                </c:pt>
                <c:pt idx="30">
                  <c:v>40179</c:v>
                </c:pt>
                <c:pt idx="31">
                  <c:v>40210</c:v>
                </c:pt>
                <c:pt idx="32">
                  <c:v>40238</c:v>
                </c:pt>
                <c:pt idx="33">
                  <c:v>40269</c:v>
                </c:pt>
                <c:pt idx="34">
                  <c:v>40299</c:v>
                </c:pt>
                <c:pt idx="35">
                  <c:v>40330</c:v>
                </c:pt>
                <c:pt idx="36">
                  <c:v>40360</c:v>
                </c:pt>
                <c:pt idx="37">
                  <c:v>40391</c:v>
                </c:pt>
                <c:pt idx="38">
                  <c:v>40422</c:v>
                </c:pt>
                <c:pt idx="39">
                  <c:v>40452</c:v>
                </c:pt>
                <c:pt idx="40">
                  <c:v>40483</c:v>
                </c:pt>
                <c:pt idx="41">
                  <c:v>40513</c:v>
                </c:pt>
                <c:pt idx="42">
                  <c:v>40544</c:v>
                </c:pt>
                <c:pt idx="43">
                  <c:v>40575</c:v>
                </c:pt>
                <c:pt idx="44">
                  <c:v>40603</c:v>
                </c:pt>
                <c:pt idx="45">
                  <c:v>40634</c:v>
                </c:pt>
                <c:pt idx="46">
                  <c:v>40664</c:v>
                </c:pt>
                <c:pt idx="47">
                  <c:v>40695</c:v>
                </c:pt>
                <c:pt idx="48">
                  <c:v>40725</c:v>
                </c:pt>
                <c:pt idx="49">
                  <c:v>40756</c:v>
                </c:pt>
                <c:pt idx="50">
                  <c:v>40787</c:v>
                </c:pt>
                <c:pt idx="51">
                  <c:v>40817</c:v>
                </c:pt>
                <c:pt idx="52">
                  <c:v>40848</c:v>
                </c:pt>
                <c:pt idx="53">
                  <c:v>40878</c:v>
                </c:pt>
                <c:pt idx="54">
                  <c:v>40909</c:v>
                </c:pt>
                <c:pt idx="55">
                  <c:v>40940</c:v>
                </c:pt>
                <c:pt idx="56">
                  <c:v>40969</c:v>
                </c:pt>
                <c:pt idx="57">
                  <c:v>41000</c:v>
                </c:pt>
                <c:pt idx="58">
                  <c:v>41030</c:v>
                </c:pt>
                <c:pt idx="59">
                  <c:v>41061</c:v>
                </c:pt>
                <c:pt idx="60">
                  <c:v>41091</c:v>
                </c:pt>
                <c:pt idx="61">
                  <c:v>41122</c:v>
                </c:pt>
                <c:pt idx="62">
                  <c:v>41153</c:v>
                </c:pt>
                <c:pt idx="63">
                  <c:v>41183</c:v>
                </c:pt>
                <c:pt idx="64">
                  <c:v>41214</c:v>
                </c:pt>
                <c:pt idx="65">
                  <c:v>41244</c:v>
                </c:pt>
                <c:pt idx="66">
                  <c:v>41275</c:v>
                </c:pt>
                <c:pt idx="67">
                  <c:v>41306</c:v>
                </c:pt>
                <c:pt idx="68">
                  <c:v>41334</c:v>
                </c:pt>
                <c:pt idx="69">
                  <c:v>41365</c:v>
                </c:pt>
                <c:pt idx="70">
                  <c:v>41395</c:v>
                </c:pt>
                <c:pt idx="71">
                  <c:v>41426</c:v>
                </c:pt>
                <c:pt idx="72">
                  <c:v>41456</c:v>
                </c:pt>
                <c:pt idx="73">
                  <c:v>41487</c:v>
                </c:pt>
                <c:pt idx="74">
                  <c:v>41518</c:v>
                </c:pt>
                <c:pt idx="75">
                  <c:v>41548</c:v>
                </c:pt>
                <c:pt idx="76">
                  <c:v>41579</c:v>
                </c:pt>
                <c:pt idx="77">
                  <c:v>41609</c:v>
                </c:pt>
                <c:pt idx="78">
                  <c:v>41640</c:v>
                </c:pt>
                <c:pt idx="79">
                  <c:v>41671</c:v>
                </c:pt>
                <c:pt idx="80">
                  <c:v>41699</c:v>
                </c:pt>
                <c:pt idx="81">
                  <c:v>41730</c:v>
                </c:pt>
                <c:pt idx="82">
                  <c:v>41760</c:v>
                </c:pt>
                <c:pt idx="83">
                  <c:v>41791</c:v>
                </c:pt>
                <c:pt idx="84">
                  <c:v>41821</c:v>
                </c:pt>
                <c:pt idx="85">
                  <c:v>41852</c:v>
                </c:pt>
                <c:pt idx="86">
                  <c:v>41883</c:v>
                </c:pt>
                <c:pt idx="87">
                  <c:v>41913</c:v>
                </c:pt>
                <c:pt idx="88">
                  <c:v>41944</c:v>
                </c:pt>
                <c:pt idx="89">
                  <c:v>41974</c:v>
                </c:pt>
                <c:pt idx="90">
                  <c:v>42005</c:v>
                </c:pt>
                <c:pt idx="91">
                  <c:v>42036</c:v>
                </c:pt>
                <c:pt idx="92">
                  <c:v>42064</c:v>
                </c:pt>
                <c:pt idx="93">
                  <c:v>42095</c:v>
                </c:pt>
                <c:pt idx="94">
                  <c:v>42125</c:v>
                </c:pt>
                <c:pt idx="95">
                  <c:v>42156</c:v>
                </c:pt>
                <c:pt idx="96">
                  <c:v>42186</c:v>
                </c:pt>
                <c:pt idx="97">
                  <c:v>42217</c:v>
                </c:pt>
                <c:pt idx="98">
                  <c:v>42248</c:v>
                </c:pt>
                <c:pt idx="99">
                  <c:v>42278</c:v>
                </c:pt>
              </c:numCache>
            </c:numRef>
          </c:cat>
          <c:val>
            <c:numRef>
              <c:f>'# de optantes por mês'!$B$2:$B$101</c:f>
              <c:numCache>
                <c:formatCode>General</c:formatCode>
                <c:ptCount val="100"/>
                <c:pt idx="0">
                  <c:v>2.5654409999999999</c:v>
                </c:pt>
                <c:pt idx="1">
                  <c:v>2.5749369999999998</c:v>
                </c:pt>
                <c:pt idx="2">
                  <c:v>2.586163</c:v>
                </c:pt>
                <c:pt idx="3">
                  <c:v>2.6008239999999998</c:v>
                </c:pt>
                <c:pt idx="4">
                  <c:v>2.6137440000000001</c:v>
                </c:pt>
                <c:pt idx="5">
                  <c:v>2.496254</c:v>
                </c:pt>
                <c:pt idx="6">
                  <c:v>2.7078030000000002</c:v>
                </c:pt>
                <c:pt idx="7">
                  <c:v>2.729873</c:v>
                </c:pt>
                <c:pt idx="8">
                  <c:v>2.751782</c:v>
                </c:pt>
                <c:pt idx="9">
                  <c:v>2.7746230000000001</c:v>
                </c:pt>
                <c:pt idx="10">
                  <c:v>2.7953809999999999</c:v>
                </c:pt>
                <c:pt idx="11">
                  <c:v>2.8143199999999999</c:v>
                </c:pt>
                <c:pt idx="12">
                  <c:v>2.8357009999999998</c:v>
                </c:pt>
                <c:pt idx="13">
                  <c:v>2.8572660000000001</c:v>
                </c:pt>
                <c:pt idx="14">
                  <c:v>2.876633</c:v>
                </c:pt>
                <c:pt idx="15">
                  <c:v>2.895947</c:v>
                </c:pt>
                <c:pt idx="16">
                  <c:v>2.912782</c:v>
                </c:pt>
                <c:pt idx="17">
                  <c:v>2.6279379999999999</c:v>
                </c:pt>
                <c:pt idx="18">
                  <c:v>2.9510710000000002</c:v>
                </c:pt>
                <c:pt idx="19">
                  <c:v>2.972318</c:v>
                </c:pt>
                <c:pt idx="20">
                  <c:v>2.997957</c:v>
                </c:pt>
                <c:pt idx="21">
                  <c:v>3.0216669999999999</c:v>
                </c:pt>
                <c:pt idx="22">
                  <c:v>3.04867</c:v>
                </c:pt>
                <c:pt idx="23">
                  <c:v>3.0719539999999999</c:v>
                </c:pt>
                <c:pt idx="24">
                  <c:v>3.0986289999999999</c:v>
                </c:pt>
                <c:pt idx="25">
                  <c:v>3.124066</c:v>
                </c:pt>
                <c:pt idx="26">
                  <c:v>3.1501459999999999</c:v>
                </c:pt>
                <c:pt idx="27">
                  <c:v>3.1751320000000001</c:v>
                </c:pt>
                <c:pt idx="28">
                  <c:v>3.1950449999999999</c:v>
                </c:pt>
                <c:pt idx="29">
                  <c:v>3.1728069999999997</c:v>
                </c:pt>
                <c:pt idx="30">
                  <c:v>3.4062190000000001</c:v>
                </c:pt>
                <c:pt idx="31">
                  <c:v>3.4276279999999999</c:v>
                </c:pt>
                <c:pt idx="32">
                  <c:v>3.4562020000000002</c:v>
                </c:pt>
                <c:pt idx="33">
                  <c:v>3.48061</c:v>
                </c:pt>
                <c:pt idx="34">
                  <c:v>3.5065729999999999</c:v>
                </c:pt>
                <c:pt idx="35">
                  <c:v>3.5303910000000003</c:v>
                </c:pt>
                <c:pt idx="36">
                  <c:v>3.5566360000000001</c:v>
                </c:pt>
                <c:pt idx="37">
                  <c:v>3.580775</c:v>
                </c:pt>
                <c:pt idx="38">
                  <c:v>3.6050589999999998</c:v>
                </c:pt>
                <c:pt idx="39">
                  <c:v>3.6266570000000002</c:v>
                </c:pt>
                <c:pt idx="40">
                  <c:v>3.6466239999999996</c:v>
                </c:pt>
                <c:pt idx="41">
                  <c:v>3.5684070000000001</c:v>
                </c:pt>
                <c:pt idx="42">
                  <c:v>3.7485620000000002</c:v>
                </c:pt>
                <c:pt idx="43">
                  <c:v>3.7752249999999998</c:v>
                </c:pt>
                <c:pt idx="44">
                  <c:v>3.8034940000000006</c:v>
                </c:pt>
                <c:pt idx="45">
                  <c:v>3.8308089999999999</c:v>
                </c:pt>
                <c:pt idx="46">
                  <c:v>3.8595829999999998</c:v>
                </c:pt>
                <c:pt idx="47">
                  <c:v>3.8867389999999995</c:v>
                </c:pt>
                <c:pt idx="48">
                  <c:v>3.91533</c:v>
                </c:pt>
                <c:pt idx="49">
                  <c:v>3.9451710000000002</c:v>
                </c:pt>
                <c:pt idx="50">
                  <c:v>3.9723460000000004</c:v>
                </c:pt>
                <c:pt idx="51">
                  <c:v>3.995158</c:v>
                </c:pt>
                <c:pt idx="52">
                  <c:v>4.0169999999999995</c:v>
                </c:pt>
                <c:pt idx="53">
                  <c:v>3.9742230000000003</c:v>
                </c:pt>
                <c:pt idx="54">
                  <c:v>4.1852389999999993</c:v>
                </c:pt>
                <c:pt idx="55">
                  <c:v>4.2083379999999995</c:v>
                </c:pt>
                <c:pt idx="56">
                  <c:v>4.2373340000000006</c:v>
                </c:pt>
                <c:pt idx="57">
                  <c:v>4.2579520000000004</c:v>
                </c:pt>
                <c:pt idx="58">
                  <c:v>4.2817119999999997</c:v>
                </c:pt>
                <c:pt idx="59">
                  <c:v>4.3040760000000002</c:v>
                </c:pt>
                <c:pt idx="60">
                  <c:v>4.3222589999999999</c:v>
                </c:pt>
                <c:pt idx="61">
                  <c:v>4.3311130000000002</c:v>
                </c:pt>
                <c:pt idx="62">
                  <c:v>4.3452380000000002</c:v>
                </c:pt>
                <c:pt idx="63">
                  <c:v>4.3661300000000001</c:v>
                </c:pt>
                <c:pt idx="64">
                  <c:v>4.3845530000000004</c:v>
                </c:pt>
                <c:pt idx="65">
                  <c:v>4.4089150000000004</c:v>
                </c:pt>
                <c:pt idx="66">
                  <c:v>4.2783829999999998</c:v>
                </c:pt>
                <c:pt idx="67">
                  <c:v>4.3289140000000002</c:v>
                </c:pt>
                <c:pt idx="68">
                  <c:v>4.3537230000000005</c:v>
                </c:pt>
                <c:pt idx="69">
                  <c:v>4.3812049999999996</c:v>
                </c:pt>
                <c:pt idx="70">
                  <c:v>4.4057329999999997</c:v>
                </c:pt>
                <c:pt idx="71">
                  <c:v>4.4327760000000005</c:v>
                </c:pt>
                <c:pt idx="72">
                  <c:v>4.4571449999999997</c:v>
                </c:pt>
                <c:pt idx="73">
                  <c:v>4.4829889999999999</c:v>
                </c:pt>
                <c:pt idx="74">
                  <c:v>4.510154</c:v>
                </c:pt>
                <c:pt idx="75">
                  <c:v>4.5336049999999997</c:v>
                </c:pt>
                <c:pt idx="76">
                  <c:v>4.5536750000000001</c:v>
                </c:pt>
                <c:pt idx="77">
                  <c:v>4.5766939999999998</c:v>
                </c:pt>
                <c:pt idx="78">
                  <c:v>4.6103489999999994</c:v>
                </c:pt>
                <c:pt idx="79">
                  <c:v>4.6718209999999996</c:v>
                </c:pt>
                <c:pt idx="80">
                  <c:v>4.689546</c:v>
                </c:pt>
                <c:pt idx="81">
                  <c:v>4.7112069999999999</c:v>
                </c:pt>
                <c:pt idx="82">
                  <c:v>4.7301170000000008</c:v>
                </c:pt>
                <c:pt idx="83">
                  <c:v>4.7537980000000006</c:v>
                </c:pt>
                <c:pt idx="84">
                  <c:v>4.7937319999999994</c:v>
                </c:pt>
                <c:pt idx="85">
                  <c:v>4.796011</c:v>
                </c:pt>
                <c:pt idx="86">
                  <c:v>4.8187479999999994</c:v>
                </c:pt>
                <c:pt idx="87">
                  <c:v>4.8356099999999991</c:v>
                </c:pt>
                <c:pt idx="88">
                  <c:v>4.8537779999999993</c:v>
                </c:pt>
                <c:pt idx="89">
                  <c:v>4.8599849999999991</c:v>
                </c:pt>
                <c:pt idx="90">
                  <c:v>4.7965550000000006</c:v>
                </c:pt>
                <c:pt idx="91">
                  <c:v>4.8029240000000009</c:v>
                </c:pt>
                <c:pt idx="92">
                  <c:v>4.8108180000000003</c:v>
                </c:pt>
                <c:pt idx="93">
                  <c:v>4.8410609999999998</c:v>
                </c:pt>
                <c:pt idx="94">
                  <c:v>4.8603620000000003</c:v>
                </c:pt>
                <c:pt idx="95">
                  <c:v>4.8834350000000004</c:v>
                </c:pt>
                <c:pt idx="96">
                  <c:v>4.9022119999999996</c:v>
                </c:pt>
                <c:pt idx="97">
                  <c:v>4.9234</c:v>
                </c:pt>
                <c:pt idx="98">
                  <c:v>4.9365629999999996</c:v>
                </c:pt>
                <c:pt idx="99">
                  <c:v>4.9360970000000002</c:v>
                </c:pt>
              </c:numCache>
            </c:numRef>
          </c:val>
        </c:ser>
        <c:ser>
          <c:idx val="1"/>
          <c:order val="1"/>
          <c:tx>
            <c:strRef>
              <c:f>'# de optantes por mês'!$C$1</c:f>
              <c:strCache>
                <c:ptCount val="1"/>
                <c:pt idx="0">
                  <c:v>Simei</c:v>
                </c:pt>
              </c:strCache>
            </c:strRef>
          </c:tx>
          <c:spPr>
            <a:solidFill>
              <a:srgbClr val="860000"/>
            </a:solidFill>
            <a:ln>
              <a:noFill/>
            </a:ln>
            <a:effectLst/>
          </c:spPr>
          <c:cat>
            <c:numRef>
              <c:f>'# de optantes por mês'!$A$2:$A$101</c:f>
              <c:numCache>
                <c:formatCode>mmm\-yy</c:formatCode>
                <c:ptCount val="100"/>
                <c:pt idx="0">
                  <c:v>39264</c:v>
                </c:pt>
                <c:pt idx="1">
                  <c:v>39295</c:v>
                </c:pt>
                <c:pt idx="2">
                  <c:v>39326</c:v>
                </c:pt>
                <c:pt idx="3">
                  <c:v>39356</c:v>
                </c:pt>
                <c:pt idx="4">
                  <c:v>39387</c:v>
                </c:pt>
                <c:pt idx="5">
                  <c:v>39417</c:v>
                </c:pt>
                <c:pt idx="6">
                  <c:v>39448</c:v>
                </c:pt>
                <c:pt idx="7">
                  <c:v>39479</c:v>
                </c:pt>
                <c:pt idx="8">
                  <c:v>39508</c:v>
                </c:pt>
                <c:pt idx="9">
                  <c:v>39539</c:v>
                </c:pt>
                <c:pt idx="10">
                  <c:v>39569</c:v>
                </c:pt>
                <c:pt idx="11">
                  <c:v>39600</c:v>
                </c:pt>
                <c:pt idx="12">
                  <c:v>39630</c:v>
                </c:pt>
                <c:pt idx="13">
                  <c:v>39661</c:v>
                </c:pt>
                <c:pt idx="14">
                  <c:v>39692</c:v>
                </c:pt>
                <c:pt idx="15">
                  <c:v>39722</c:v>
                </c:pt>
                <c:pt idx="16">
                  <c:v>39753</c:v>
                </c:pt>
                <c:pt idx="17">
                  <c:v>39783</c:v>
                </c:pt>
                <c:pt idx="18">
                  <c:v>39814</c:v>
                </c:pt>
                <c:pt idx="19">
                  <c:v>39845</c:v>
                </c:pt>
                <c:pt idx="20">
                  <c:v>39873</c:v>
                </c:pt>
                <c:pt idx="21">
                  <c:v>39904</c:v>
                </c:pt>
                <c:pt idx="22">
                  <c:v>39934</c:v>
                </c:pt>
                <c:pt idx="23">
                  <c:v>39965</c:v>
                </c:pt>
                <c:pt idx="24">
                  <c:v>39995</c:v>
                </c:pt>
                <c:pt idx="25">
                  <c:v>40026</c:v>
                </c:pt>
                <c:pt idx="26">
                  <c:v>40057</c:v>
                </c:pt>
                <c:pt idx="27">
                  <c:v>40087</c:v>
                </c:pt>
                <c:pt idx="28">
                  <c:v>40118</c:v>
                </c:pt>
                <c:pt idx="29">
                  <c:v>40148</c:v>
                </c:pt>
                <c:pt idx="30">
                  <c:v>40179</c:v>
                </c:pt>
                <c:pt idx="31">
                  <c:v>40210</c:v>
                </c:pt>
                <c:pt idx="32">
                  <c:v>40238</c:v>
                </c:pt>
                <c:pt idx="33">
                  <c:v>40269</c:v>
                </c:pt>
                <c:pt idx="34">
                  <c:v>40299</c:v>
                </c:pt>
                <c:pt idx="35">
                  <c:v>40330</c:v>
                </c:pt>
                <c:pt idx="36">
                  <c:v>40360</c:v>
                </c:pt>
                <c:pt idx="37">
                  <c:v>40391</c:v>
                </c:pt>
                <c:pt idx="38">
                  <c:v>40422</c:v>
                </c:pt>
                <c:pt idx="39">
                  <c:v>40452</c:v>
                </c:pt>
                <c:pt idx="40">
                  <c:v>40483</c:v>
                </c:pt>
                <c:pt idx="41">
                  <c:v>40513</c:v>
                </c:pt>
                <c:pt idx="42">
                  <c:v>40544</c:v>
                </c:pt>
                <c:pt idx="43">
                  <c:v>40575</c:v>
                </c:pt>
                <c:pt idx="44">
                  <c:v>40603</c:v>
                </c:pt>
                <c:pt idx="45">
                  <c:v>40634</c:v>
                </c:pt>
                <c:pt idx="46">
                  <c:v>40664</c:v>
                </c:pt>
                <c:pt idx="47">
                  <c:v>40695</c:v>
                </c:pt>
                <c:pt idx="48">
                  <c:v>40725</c:v>
                </c:pt>
                <c:pt idx="49">
                  <c:v>40756</c:v>
                </c:pt>
                <c:pt idx="50">
                  <c:v>40787</c:v>
                </c:pt>
                <c:pt idx="51">
                  <c:v>40817</c:v>
                </c:pt>
                <c:pt idx="52">
                  <c:v>40848</c:v>
                </c:pt>
                <c:pt idx="53">
                  <c:v>40878</c:v>
                </c:pt>
                <c:pt idx="54">
                  <c:v>40909</c:v>
                </c:pt>
                <c:pt idx="55">
                  <c:v>40940</c:v>
                </c:pt>
                <c:pt idx="56">
                  <c:v>40969</c:v>
                </c:pt>
                <c:pt idx="57">
                  <c:v>41000</c:v>
                </c:pt>
                <c:pt idx="58">
                  <c:v>41030</c:v>
                </c:pt>
                <c:pt idx="59">
                  <c:v>41061</c:v>
                </c:pt>
                <c:pt idx="60">
                  <c:v>41091</c:v>
                </c:pt>
                <c:pt idx="61">
                  <c:v>41122</c:v>
                </c:pt>
                <c:pt idx="62">
                  <c:v>41153</c:v>
                </c:pt>
                <c:pt idx="63">
                  <c:v>41183</c:v>
                </c:pt>
                <c:pt idx="64">
                  <c:v>41214</c:v>
                </c:pt>
                <c:pt idx="65">
                  <c:v>41244</c:v>
                </c:pt>
                <c:pt idx="66">
                  <c:v>41275</c:v>
                </c:pt>
                <c:pt idx="67">
                  <c:v>41306</c:v>
                </c:pt>
                <c:pt idx="68">
                  <c:v>41334</c:v>
                </c:pt>
                <c:pt idx="69">
                  <c:v>41365</c:v>
                </c:pt>
                <c:pt idx="70">
                  <c:v>41395</c:v>
                </c:pt>
                <c:pt idx="71">
                  <c:v>41426</c:v>
                </c:pt>
                <c:pt idx="72">
                  <c:v>41456</c:v>
                </c:pt>
                <c:pt idx="73">
                  <c:v>41487</c:v>
                </c:pt>
                <c:pt idx="74">
                  <c:v>41518</c:v>
                </c:pt>
                <c:pt idx="75">
                  <c:v>41548</c:v>
                </c:pt>
                <c:pt idx="76">
                  <c:v>41579</c:v>
                </c:pt>
                <c:pt idx="77">
                  <c:v>41609</c:v>
                </c:pt>
                <c:pt idx="78">
                  <c:v>41640</c:v>
                </c:pt>
                <c:pt idx="79">
                  <c:v>41671</c:v>
                </c:pt>
                <c:pt idx="80">
                  <c:v>41699</c:v>
                </c:pt>
                <c:pt idx="81">
                  <c:v>41730</c:v>
                </c:pt>
                <c:pt idx="82">
                  <c:v>41760</c:v>
                </c:pt>
                <c:pt idx="83">
                  <c:v>41791</c:v>
                </c:pt>
                <c:pt idx="84">
                  <c:v>41821</c:v>
                </c:pt>
                <c:pt idx="85">
                  <c:v>41852</c:v>
                </c:pt>
                <c:pt idx="86">
                  <c:v>41883</c:v>
                </c:pt>
                <c:pt idx="87">
                  <c:v>41913</c:v>
                </c:pt>
                <c:pt idx="88">
                  <c:v>41944</c:v>
                </c:pt>
                <c:pt idx="89">
                  <c:v>41974</c:v>
                </c:pt>
                <c:pt idx="90">
                  <c:v>42005</c:v>
                </c:pt>
                <c:pt idx="91">
                  <c:v>42036</c:v>
                </c:pt>
                <c:pt idx="92">
                  <c:v>42064</c:v>
                </c:pt>
                <c:pt idx="93">
                  <c:v>42095</c:v>
                </c:pt>
                <c:pt idx="94">
                  <c:v>42125</c:v>
                </c:pt>
                <c:pt idx="95">
                  <c:v>42156</c:v>
                </c:pt>
                <c:pt idx="96">
                  <c:v>42186</c:v>
                </c:pt>
                <c:pt idx="97">
                  <c:v>42217</c:v>
                </c:pt>
                <c:pt idx="98">
                  <c:v>42248</c:v>
                </c:pt>
                <c:pt idx="99">
                  <c:v>42278</c:v>
                </c:pt>
              </c:numCache>
            </c:numRef>
          </c:cat>
          <c:val>
            <c:numRef>
              <c:f>'# de optantes por mês'!$C$2:$C$101</c:f>
              <c:numCache>
                <c:formatCode>General</c:formatCode>
                <c:ptCount val="100"/>
                <c:pt idx="24">
                  <c:v>1.256E-3</c:v>
                </c:pt>
                <c:pt idx="25">
                  <c:v>8.1910000000000004E-3</c:v>
                </c:pt>
                <c:pt idx="26">
                  <c:v>1.5789999999999998E-2</c:v>
                </c:pt>
                <c:pt idx="27">
                  <c:v>2.4982000000000001E-2</c:v>
                </c:pt>
                <c:pt idx="28">
                  <c:v>3.5876999999999999E-2</c:v>
                </c:pt>
                <c:pt idx="29">
                  <c:v>4.4187999999999998E-2</c:v>
                </c:pt>
                <c:pt idx="30">
                  <c:v>7.0277999999999993E-2</c:v>
                </c:pt>
                <c:pt idx="31">
                  <c:v>0.116102</c:v>
                </c:pt>
                <c:pt idx="32">
                  <c:v>0.177761</c:v>
                </c:pt>
                <c:pt idx="33">
                  <c:v>0.23057800000000001</c:v>
                </c:pt>
                <c:pt idx="34">
                  <c:v>0.29344999999999999</c:v>
                </c:pt>
                <c:pt idx="35">
                  <c:v>0.345636</c:v>
                </c:pt>
                <c:pt idx="36">
                  <c:v>0.41093200000000002</c:v>
                </c:pt>
                <c:pt idx="37">
                  <c:v>0.47777799999999998</c:v>
                </c:pt>
                <c:pt idx="38">
                  <c:v>0.54531799999999997</c:v>
                </c:pt>
                <c:pt idx="39">
                  <c:v>0.64862900000000001</c:v>
                </c:pt>
                <c:pt idx="40">
                  <c:v>0.73265100000000005</c:v>
                </c:pt>
                <c:pt idx="41">
                  <c:v>0.77171500000000004</c:v>
                </c:pt>
                <c:pt idx="42">
                  <c:v>0.84373399999999998</c:v>
                </c:pt>
                <c:pt idx="43">
                  <c:v>0.903173</c:v>
                </c:pt>
                <c:pt idx="44">
                  <c:v>0.96039300000000005</c:v>
                </c:pt>
                <c:pt idx="45">
                  <c:v>1.0168550000000001</c:v>
                </c:pt>
                <c:pt idx="46">
                  <c:v>1.088611</c:v>
                </c:pt>
                <c:pt idx="47">
                  <c:v>1.1661060000000001</c:v>
                </c:pt>
                <c:pt idx="48">
                  <c:v>1.2655099999999999</c:v>
                </c:pt>
                <c:pt idx="49">
                  <c:v>1.3537060000000001</c:v>
                </c:pt>
                <c:pt idx="50">
                  <c:v>1.4422820000000001</c:v>
                </c:pt>
                <c:pt idx="51">
                  <c:v>1.5241070000000001</c:v>
                </c:pt>
                <c:pt idx="52">
                  <c:v>1.603372</c:v>
                </c:pt>
                <c:pt idx="53">
                  <c:v>1.6569529999999999</c:v>
                </c:pt>
                <c:pt idx="54">
                  <c:v>1.770394</c:v>
                </c:pt>
                <c:pt idx="55">
                  <c:v>1.848752</c:v>
                </c:pt>
                <c:pt idx="56">
                  <c:v>1.9498249999999999</c:v>
                </c:pt>
                <c:pt idx="57">
                  <c:v>2.0295899999999998</c:v>
                </c:pt>
                <c:pt idx="58">
                  <c:v>2.124606</c:v>
                </c:pt>
                <c:pt idx="59">
                  <c:v>2.208558</c:v>
                </c:pt>
                <c:pt idx="60">
                  <c:v>2.3007689999999998</c:v>
                </c:pt>
                <c:pt idx="61">
                  <c:v>2.3948010000000002</c:v>
                </c:pt>
                <c:pt idx="62">
                  <c:v>2.475063</c:v>
                </c:pt>
                <c:pt idx="63">
                  <c:v>2.562694</c:v>
                </c:pt>
                <c:pt idx="64">
                  <c:v>2.6314679999999999</c:v>
                </c:pt>
                <c:pt idx="65">
                  <c:v>2.6656049999999998</c:v>
                </c:pt>
                <c:pt idx="66">
                  <c:v>2.7361439999999999</c:v>
                </c:pt>
                <c:pt idx="67">
                  <c:v>2.8085469999999999</c:v>
                </c:pt>
                <c:pt idx="68">
                  <c:v>2.888188</c:v>
                </c:pt>
                <c:pt idx="69">
                  <c:v>2.976102</c:v>
                </c:pt>
                <c:pt idx="70">
                  <c:v>3.0656279999999998</c:v>
                </c:pt>
                <c:pt idx="71">
                  <c:v>3.144962</c:v>
                </c:pt>
                <c:pt idx="72">
                  <c:v>3.2469070000000002</c:v>
                </c:pt>
                <c:pt idx="73">
                  <c:v>3.3414069999999998</c:v>
                </c:pt>
                <c:pt idx="74">
                  <c:v>3.4364690000000002</c:v>
                </c:pt>
                <c:pt idx="75">
                  <c:v>3.534243</c:v>
                </c:pt>
                <c:pt idx="76">
                  <c:v>3.61374</c:v>
                </c:pt>
                <c:pt idx="77">
                  <c:v>3.6597810000000002</c:v>
                </c:pt>
                <c:pt idx="78">
                  <c:v>3.8128869999999999</c:v>
                </c:pt>
                <c:pt idx="79">
                  <c:v>3.8236490000000001</c:v>
                </c:pt>
                <c:pt idx="80">
                  <c:v>3.8992930000000001</c:v>
                </c:pt>
                <c:pt idx="81">
                  <c:v>3.9956</c:v>
                </c:pt>
                <c:pt idx="82">
                  <c:v>4.0777659999999996</c:v>
                </c:pt>
                <c:pt idx="83">
                  <c:v>4.1604169999999998</c:v>
                </c:pt>
                <c:pt idx="84">
                  <c:v>4.2340249999999999</c:v>
                </c:pt>
                <c:pt idx="85">
                  <c:v>4.3425849999999997</c:v>
                </c:pt>
                <c:pt idx="86">
                  <c:v>4.4307639999999999</c:v>
                </c:pt>
                <c:pt idx="87">
                  <c:v>4.5272670000000002</c:v>
                </c:pt>
                <c:pt idx="88">
                  <c:v>4.6069120000000003</c:v>
                </c:pt>
                <c:pt idx="89">
                  <c:v>4.6530800000000001</c:v>
                </c:pt>
                <c:pt idx="90">
                  <c:v>4.7245780000000002</c:v>
                </c:pt>
                <c:pt idx="91">
                  <c:v>4.788964</c:v>
                </c:pt>
                <c:pt idx="92">
                  <c:v>4.8761409999999996</c:v>
                </c:pt>
                <c:pt idx="93">
                  <c:v>4.9644019999999998</c:v>
                </c:pt>
                <c:pt idx="94">
                  <c:v>5.0544580000000003</c:v>
                </c:pt>
                <c:pt idx="95">
                  <c:v>5.1478070000000002</c:v>
                </c:pt>
                <c:pt idx="96">
                  <c:v>5.2280290000000003</c:v>
                </c:pt>
                <c:pt idx="97">
                  <c:v>5.3524260000000004</c:v>
                </c:pt>
                <c:pt idx="98">
                  <c:v>5.4512400000000003</c:v>
                </c:pt>
                <c:pt idx="99">
                  <c:v>5.4581549999999996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328384"/>
        <c:axId val="57329920"/>
      </c:areaChart>
      <c:dateAx>
        <c:axId val="57328384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7329920"/>
        <c:crosses val="autoZero"/>
        <c:auto val="1"/>
        <c:lblOffset val="100"/>
        <c:baseTimeUnit val="months"/>
      </c:dateAx>
      <c:valAx>
        <c:axId val="57329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73283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6"/>
          <c:order val="0"/>
          <c:tx>
            <c:strRef>
              <c:f>Sheet1!$G$1</c:f>
              <c:strCache>
                <c:ptCount val="1"/>
                <c:pt idx="0">
                  <c:v>Sobrevivência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Sheet1!$A$2:$A$68</c:f>
              <c:numCache>
                <c:formatCode>mmm\-yy</c:formatCode>
                <c:ptCount val="67"/>
                <c:pt idx="0">
                  <c:v>40210</c:v>
                </c:pt>
                <c:pt idx="1">
                  <c:v>40238</c:v>
                </c:pt>
                <c:pt idx="2">
                  <c:v>40269</c:v>
                </c:pt>
                <c:pt idx="3">
                  <c:v>40299</c:v>
                </c:pt>
                <c:pt idx="4">
                  <c:v>40330</c:v>
                </c:pt>
                <c:pt idx="5">
                  <c:v>40360</c:v>
                </c:pt>
                <c:pt idx="6">
                  <c:v>40391</c:v>
                </c:pt>
                <c:pt idx="7">
                  <c:v>40422</c:v>
                </c:pt>
                <c:pt idx="8">
                  <c:v>40452</c:v>
                </c:pt>
                <c:pt idx="9">
                  <c:v>40483</c:v>
                </c:pt>
                <c:pt idx="10">
                  <c:v>40513</c:v>
                </c:pt>
                <c:pt idx="11">
                  <c:v>40544</c:v>
                </c:pt>
                <c:pt idx="12">
                  <c:v>40575</c:v>
                </c:pt>
                <c:pt idx="13">
                  <c:v>40603</c:v>
                </c:pt>
                <c:pt idx="14">
                  <c:v>40634</c:v>
                </c:pt>
                <c:pt idx="15">
                  <c:v>40664</c:v>
                </c:pt>
                <c:pt idx="16">
                  <c:v>40695</c:v>
                </c:pt>
                <c:pt idx="17">
                  <c:v>40725</c:v>
                </c:pt>
                <c:pt idx="18">
                  <c:v>40756</c:v>
                </c:pt>
                <c:pt idx="19">
                  <c:v>40787</c:v>
                </c:pt>
                <c:pt idx="20">
                  <c:v>40817</c:v>
                </c:pt>
                <c:pt idx="21">
                  <c:v>40848</c:v>
                </c:pt>
                <c:pt idx="22">
                  <c:v>40878</c:v>
                </c:pt>
                <c:pt idx="23">
                  <c:v>40909</c:v>
                </c:pt>
                <c:pt idx="24">
                  <c:v>40940</c:v>
                </c:pt>
                <c:pt idx="25">
                  <c:v>40969</c:v>
                </c:pt>
                <c:pt idx="26">
                  <c:v>41000</c:v>
                </c:pt>
                <c:pt idx="27">
                  <c:v>41030</c:v>
                </c:pt>
                <c:pt idx="28">
                  <c:v>41061</c:v>
                </c:pt>
                <c:pt idx="29">
                  <c:v>41091</c:v>
                </c:pt>
                <c:pt idx="30">
                  <c:v>41122</c:v>
                </c:pt>
                <c:pt idx="31">
                  <c:v>41153</c:v>
                </c:pt>
                <c:pt idx="32">
                  <c:v>41183</c:v>
                </c:pt>
                <c:pt idx="33">
                  <c:v>41214</c:v>
                </c:pt>
                <c:pt idx="34">
                  <c:v>41244</c:v>
                </c:pt>
                <c:pt idx="35">
                  <c:v>41275</c:v>
                </c:pt>
                <c:pt idx="36">
                  <c:v>41306</c:v>
                </c:pt>
                <c:pt idx="37">
                  <c:v>41334</c:v>
                </c:pt>
                <c:pt idx="38">
                  <c:v>41365</c:v>
                </c:pt>
                <c:pt idx="39">
                  <c:v>41395</c:v>
                </c:pt>
                <c:pt idx="40">
                  <c:v>41426</c:v>
                </c:pt>
                <c:pt idx="41">
                  <c:v>41456</c:v>
                </c:pt>
                <c:pt idx="42">
                  <c:v>41487</c:v>
                </c:pt>
                <c:pt idx="43">
                  <c:v>41518</c:v>
                </c:pt>
                <c:pt idx="44">
                  <c:v>41548</c:v>
                </c:pt>
                <c:pt idx="45">
                  <c:v>41579</c:v>
                </c:pt>
                <c:pt idx="46">
                  <c:v>41609</c:v>
                </c:pt>
                <c:pt idx="47">
                  <c:v>41640</c:v>
                </c:pt>
                <c:pt idx="48">
                  <c:v>41671</c:v>
                </c:pt>
                <c:pt idx="49">
                  <c:v>41699</c:v>
                </c:pt>
                <c:pt idx="50">
                  <c:v>41730</c:v>
                </c:pt>
                <c:pt idx="51">
                  <c:v>41760</c:v>
                </c:pt>
                <c:pt idx="52">
                  <c:v>41791</c:v>
                </c:pt>
                <c:pt idx="53">
                  <c:v>41821</c:v>
                </c:pt>
                <c:pt idx="54">
                  <c:v>41852</c:v>
                </c:pt>
                <c:pt idx="55">
                  <c:v>41883</c:v>
                </c:pt>
                <c:pt idx="56">
                  <c:v>41913</c:v>
                </c:pt>
                <c:pt idx="57">
                  <c:v>41944</c:v>
                </c:pt>
                <c:pt idx="58">
                  <c:v>41974</c:v>
                </c:pt>
                <c:pt idx="59">
                  <c:v>42005</c:v>
                </c:pt>
                <c:pt idx="60">
                  <c:v>42036</c:v>
                </c:pt>
                <c:pt idx="61">
                  <c:v>42064</c:v>
                </c:pt>
                <c:pt idx="62">
                  <c:v>42095</c:v>
                </c:pt>
                <c:pt idx="63">
                  <c:v>42125</c:v>
                </c:pt>
                <c:pt idx="64">
                  <c:v>42156</c:v>
                </c:pt>
                <c:pt idx="65">
                  <c:v>42186</c:v>
                </c:pt>
                <c:pt idx="66">
                  <c:v>42217</c:v>
                </c:pt>
              </c:numCache>
            </c:numRef>
          </c:cat>
          <c:val>
            <c:numRef>
              <c:f>Sheet1!$G$2:$G$68</c:f>
              <c:numCache>
                <c:formatCode>0%</c:formatCode>
                <c:ptCount val="67"/>
                <c:pt idx="0">
                  <c:v>0.80050482447503624</c:v>
                </c:pt>
                <c:pt idx="1">
                  <c:v>0.80913229700182709</c:v>
                </c:pt>
                <c:pt idx="2">
                  <c:v>0.80982395530890516</c:v>
                </c:pt>
                <c:pt idx="3">
                  <c:v>0.81560466954459776</c:v>
                </c:pt>
                <c:pt idx="4">
                  <c:v>0.8182109107337826</c:v>
                </c:pt>
                <c:pt idx="5">
                  <c:v>0.82239299818550538</c:v>
                </c:pt>
                <c:pt idx="6">
                  <c:v>0.82577552250522157</c:v>
                </c:pt>
                <c:pt idx="7">
                  <c:v>0.82867365859311626</c:v>
                </c:pt>
                <c:pt idx="8">
                  <c:v>0.84425243885882739</c:v>
                </c:pt>
                <c:pt idx="9">
                  <c:v>0.84009596571322087</c:v>
                </c:pt>
                <c:pt idx="10">
                  <c:v>0.83131226072838782</c:v>
                </c:pt>
                <c:pt idx="11">
                  <c:v>0.81884927964536391</c:v>
                </c:pt>
                <c:pt idx="12">
                  <c:v>0.81905535902093884</c:v>
                </c:pt>
                <c:pt idx="13">
                  <c:v>0.82043005572417338</c:v>
                </c:pt>
                <c:pt idx="14">
                  <c:v>0.82547068271762347</c:v>
                </c:pt>
                <c:pt idx="15">
                  <c:v>0.82762028208056881</c:v>
                </c:pt>
                <c:pt idx="16">
                  <c:v>0.83680852073251732</c:v>
                </c:pt>
                <c:pt idx="17">
                  <c:v>0.83906250000000004</c:v>
                </c:pt>
                <c:pt idx="18">
                  <c:v>0.83281364444909489</c:v>
                </c:pt>
                <c:pt idx="19">
                  <c:v>0.83398243604429168</c:v>
                </c:pt>
                <c:pt idx="20">
                  <c:v>0.83467351345042884</c:v>
                </c:pt>
                <c:pt idx="21">
                  <c:v>0.83011053079072028</c:v>
                </c:pt>
                <c:pt idx="22">
                  <c:v>0.83289364588829429</c:v>
                </c:pt>
                <c:pt idx="23">
                  <c:v>0.82939988608709159</c:v>
                </c:pt>
                <c:pt idx="24">
                  <c:v>0.82479472933772557</c:v>
                </c:pt>
                <c:pt idx="25">
                  <c:v>0.83114831933180233</c:v>
                </c:pt>
                <c:pt idx="26">
                  <c:v>0.82767818153922412</c:v>
                </c:pt>
                <c:pt idx="27">
                  <c:v>0.83324513954217627</c:v>
                </c:pt>
                <c:pt idx="28">
                  <c:v>0.8294646199925122</c:v>
                </c:pt>
                <c:pt idx="29">
                  <c:v>0.83635012115419882</c:v>
                </c:pt>
                <c:pt idx="30">
                  <c:v>0.82959892798155133</c:v>
                </c:pt>
                <c:pt idx="31">
                  <c:v>0.82811669119374742</c:v>
                </c:pt>
                <c:pt idx="32">
                  <c:v>0.83072836749595236</c:v>
                </c:pt>
                <c:pt idx="33">
                  <c:v>0.82426745329400197</c:v>
                </c:pt>
                <c:pt idx="34">
                  <c:v>0.81424312186285241</c:v>
                </c:pt>
                <c:pt idx="35">
                  <c:v>0.8225641948644109</c:v>
                </c:pt>
                <c:pt idx="36">
                  <c:v>0.82361520759731632</c:v>
                </c:pt>
                <c:pt idx="37">
                  <c:v>0.82767210144927539</c:v>
                </c:pt>
                <c:pt idx="38">
                  <c:v>0.8327740334451933</c:v>
                </c:pt>
                <c:pt idx="39">
                  <c:v>0.83734761430609006</c:v>
                </c:pt>
                <c:pt idx="40">
                  <c:v>0.84025081494092979</c:v>
                </c:pt>
                <c:pt idx="41">
                  <c:v>0.84867985706723137</c:v>
                </c:pt>
                <c:pt idx="42">
                  <c:v>0.85013831022471142</c:v>
                </c:pt>
                <c:pt idx="43">
                  <c:v>0.85909700649534027</c:v>
                </c:pt>
                <c:pt idx="44">
                  <c:v>0.86351284273226714</c:v>
                </c:pt>
                <c:pt idx="45">
                  <c:v>0.87053755234432273</c:v>
                </c:pt>
                <c:pt idx="46">
                  <c:v>0.87419639278557115</c:v>
                </c:pt>
                <c:pt idx="47">
                  <c:v>0.89119372453551082</c:v>
                </c:pt>
                <c:pt idx="48">
                  <c:v>0.89867546117546115</c:v>
                </c:pt>
                <c:pt idx="49">
                  <c:v>0.9042641632805567</c:v>
                </c:pt>
                <c:pt idx="50">
                  <c:v>0.91265272207761372</c:v>
                </c:pt>
                <c:pt idx="51">
                  <c:v>0.91785460038546351</c:v>
                </c:pt>
                <c:pt idx="52">
                  <c:v>0.92472190609053195</c:v>
                </c:pt>
                <c:pt idx="53">
                  <c:v>0.93070873022808698</c:v>
                </c:pt>
                <c:pt idx="54">
                  <c:v>0.94362659537331095</c:v>
                </c:pt>
                <c:pt idx="55">
                  <c:v>0.95233508324102167</c:v>
                </c:pt>
                <c:pt idx="56">
                  <c:v>0.96591617534422258</c:v>
                </c:pt>
                <c:pt idx="57">
                  <c:v>0.98028068259899659</c:v>
                </c:pt>
                <c:pt idx="58">
                  <c:v>0.99806797746964493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198528"/>
        <c:axId val="22204416"/>
      </c:barChart>
      <c:dateAx>
        <c:axId val="2219852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2204416"/>
        <c:crosses val="autoZero"/>
        <c:auto val="1"/>
        <c:lblOffset val="100"/>
        <c:baseTimeUnit val="months"/>
      </c:dateAx>
      <c:valAx>
        <c:axId val="22204416"/>
        <c:scaling>
          <c:orientation val="minMax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219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0B633-52B4-4E05-8361-2865FEB9779B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64562-9890-4F74-A71B-EAE126BE0E1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8116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A656A-1738-4FB5-911E-A065AE19E781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267FD-79BC-4C18-B5C9-5591DE5D1E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759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202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4032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8949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7947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0027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3141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454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928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023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9148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0518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22074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42141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998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5889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848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698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2493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783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6870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267FD-79BC-4C18-B5C9-5591DE5D1E6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3479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876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801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78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949" y="558205"/>
            <a:ext cx="1155531" cy="998587"/>
          </a:xfrm>
          <a:prstGeom prst="rect">
            <a:avLst/>
          </a:prstGeom>
        </p:spPr>
      </p:pic>
      <p:sp>
        <p:nvSpPr>
          <p:cNvPr id="10" name="Retângulo 9"/>
          <p:cNvSpPr/>
          <p:nvPr userDrawn="1"/>
        </p:nvSpPr>
        <p:spPr>
          <a:xfrm>
            <a:off x="5961112" y="307620"/>
            <a:ext cx="3384375" cy="1681220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557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26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3912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505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691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07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910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5344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281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CAD5C-B7EF-4B67-9F80-60B1201E8905}" type="datetimeFigureOut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5545A-BAA1-4078-9CE7-9FE913AC91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776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829" y="652348"/>
            <a:ext cx="1379891" cy="1192475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5475745" y="4904407"/>
            <a:ext cx="3796966" cy="1276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5841532" y="5013176"/>
            <a:ext cx="34311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200" smtClean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Hélio Zylberstajn - </a:t>
            </a:r>
            <a:r>
              <a:rPr lang="pt-BR" sz="2200" dirty="0" smtClean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FIPE</a:t>
            </a:r>
          </a:p>
          <a:p>
            <a:pPr>
              <a:lnSpc>
                <a:spcPct val="150000"/>
              </a:lnSpc>
            </a:pPr>
            <a:r>
              <a:rPr lang="pt-BR" sz="2200" dirty="0" smtClean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08 </a:t>
            </a:r>
            <a:r>
              <a:rPr lang="pt-BR" sz="2200" dirty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de </a:t>
            </a:r>
            <a:r>
              <a:rPr lang="pt-BR" sz="2200" dirty="0" smtClean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dezembro </a:t>
            </a:r>
            <a:r>
              <a:rPr lang="pt-BR" sz="2200" dirty="0">
                <a:solidFill>
                  <a:schemeClr val="accent1"/>
                </a:solidFill>
                <a:latin typeface="Corbel" panose="020B0503020204020204" pitchFamily="34" charset="0"/>
                <a:cs typeface="Segoe UI Light" panose="020B0502040204020203" pitchFamily="34" charset="0"/>
              </a:rPr>
              <a:t>de 2016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1352600" y="2708920"/>
            <a:ext cx="7200799" cy="75405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4000" b="1" dirty="0" smtClean="0">
                <a:solidFill>
                  <a:schemeClr val="bg1"/>
                </a:solidFill>
                <a:latin typeface="Corbel" panose="020B0503020204020204" pitchFamily="34" charset="0"/>
              </a:rPr>
              <a:t>Inclusão Previdenciária</a:t>
            </a:r>
            <a:endParaRPr lang="pt-BR" sz="40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5672312" y="5255552"/>
            <a:ext cx="0" cy="828000"/>
          </a:xfrm>
          <a:prstGeom prst="line">
            <a:avLst/>
          </a:prstGeom>
          <a:ln w="19050">
            <a:solidFill>
              <a:srgbClr val="4F81BD">
                <a:alpha val="78039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5171090" y="42117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09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00472" y="404664"/>
            <a:ext cx="986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Importância de cada variável na formação dos perfis</a:t>
            </a: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130853"/>
              </p:ext>
            </p:extLst>
          </p:nvPr>
        </p:nvGraphicFramePr>
        <p:xfrm>
          <a:off x="776535" y="1052738"/>
          <a:ext cx="8424936" cy="5472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06980"/>
                <a:gridCol w="1308978"/>
                <a:gridCol w="1308978"/>
              </a:tblGrid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Estatística de importância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Variável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2005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2013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Gênero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Condição no domicílio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Setor de atividade do empreendimento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Jornada semanal no trabalho principal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Anos de estudo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0,3693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UF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0,1366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0,1039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 de trabalhos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0,0501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0,0817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Idade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0,0216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0,0280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Renda domiciliar per capita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0,0163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1,0000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Cor/raça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0,0023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0,2926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Zona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0,0018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0,1620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02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00472" y="404664"/>
            <a:ext cx="986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Características predominantes no perfil típico dos MEIP – 2005</a:t>
            </a:r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741969"/>
              </p:ext>
            </p:extLst>
          </p:nvPr>
        </p:nvGraphicFramePr>
        <p:xfrm>
          <a:off x="488505" y="1052734"/>
          <a:ext cx="8712968" cy="5256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2454"/>
                <a:gridCol w="2840257"/>
                <a:gridCol w="2840257"/>
              </a:tblGrid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Perfil 1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Perfil 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Parcela da população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63,6%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36,4%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Gênero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Homem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Mulher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Condição no domicílio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Chefe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Cônjuge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7891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Setor de atividade do empreendimento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Construção / Comércio e reparação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Indústria de transformação / Comércio e reparação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Jornada semanal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44,5 horas/sem.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31,1 horas/sem.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Anos de estudo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Fundamental incompleto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Renda per capita (R$ 2013)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Entre R$ 630,00 e R$ 680,00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Idade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40 anos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Cor/raça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Brancos e pardos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 de trabalhos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Único trabalho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UF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Distribuição não se diferencia entre os perfis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722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Zona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Urbana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1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00472" y="404664"/>
            <a:ext cx="986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Características predominantes no perfil típico dos MEIP –</a:t>
            </a:r>
            <a:r>
              <a:rPr lang="pt-BR" b="1" dirty="0" smtClean="0"/>
              <a:t> 2013</a:t>
            </a:r>
            <a:endParaRPr lang="pt-BR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735491"/>
              </p:ext>
            </p:extLst>
          </p:nvPr>
        </p:nvGraphicFramePr>
        <p:xfrm>
          <a:off x="1424607" y="1052742"/>
          <a:ext cx="7776866" cy="56886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6654"/>
                <a:gridCol w="2535106"/>
                <a:gridCol w="2535106"/>
              </a:tblGrid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 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Perfil 1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Perfil 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Parcela da população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52,5%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47,5%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Gênero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Homem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Mulher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Condição no domicílio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Chefe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Chefe / cônjuge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15158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Setor de atividade do empreendimento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Construção / Comércio e reparação / Transporte, armazenagem e comunicação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Indústria de transformação / Comércio e reparação / Outros serviços coletivos, sociais e pessoais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Jornada semanal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43,0 horas/sem.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34,7 horas/sem.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Anos de estudo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Fundamental incompleto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Médio completo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Renda per capita (R$ 2013)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R$ 754,00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R$ 1.231,00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Idade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Entre 41 e 42 anos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Cor/raça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Brancos e pardos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 de trabalhos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Único trabalho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UF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Distribuição não se diferencia entre os grupos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7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Zona de residência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Urbana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231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77604" y="2140508"/>
            <a:ext cx="8629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Probabilidade de se formalizar cresce com: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Tempo (a partir de 2011)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Gênero (homens), idade (maduros), escolaridade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Renda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Setor de atividade (Transporte, Comércio)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309142" cy="9541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Determinantes da formalização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65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4488" y="1052736"/>
            <a:ext cx="9217024" cy="568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1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484784"/>
            <a:ext cx="862924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Evolução do MEI e perfil dos potencialmente afetados (MEIP)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Impactos do Programa MEI no comportamento dos MEIP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Aspectos regionais, inadimplência e utilização do sistema de seguridade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Roteiro exploratório para redesenhar política de inclusão previdenciária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Impactos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24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Comportamento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dos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MEIP analisados em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três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dimensões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Limites </a:t>
            </a: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faturamento impostos pelo MEI e o crescimento do número de 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participantes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Estratégias </a:t>
            </a: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adotadas para o crescimento do empreendimento em função dos limites de faturamento impostos pelo 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MEI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Análise do possível trade-off existente entre a duração do empreendimento e o crescimento do empreendimento para além dos limites impostos pelo 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MEI</a:t>
            </a:r>
          </a:p>
          <a:p>
            <a:pPr marL="342900" indent="-342900" algn="just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Fonte de dados: PME. Análise antes e depois da implantação dos dois limites. Dois grupo: tratamento e sem tratamento (</a:t>
            </a:r>
            <a:r>
              <a:rPr lang="pt-BR" sz="2000" dirty="0" err="1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difindif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 </a:t>
            </a:r>
            <a:endParaRPr lang="pt-BR" sz="20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800100" lvl="1" indent="-34290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pt-BR" sz="2000" dirty="0" smtClean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Impactos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4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32106"/>
            <a:ext cx="8629247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Os resultados encontrados com o uso da PME* foram: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Há evidências</a:t>
            </a:r>
            <a:r>
              <a:rPr lang="pt-BR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t-BR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que o limite de faturamento imposto para o enquadramento no MEI limita o crescimento do faturamento das microempresas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Não há </a:t>
            </a:r>
            <a:r>
              <a:rPr lang="pt-BR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evidências</a:t>
            </a:r>
            <a:r>
              <a:rPr lang="pt-BR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 que o limite de faturamento imposto pelo MEI estimule o empreendedor a buscar outras ocupações ou à sua família abrir novas empresas</a:t>
            </a:r>
          </a:p>
          <a:p>
            <a:pPr marL="914400" lvl="1" indent="-457200" algn="just">
              <a:lnSpc>
                <a:spcPct val="15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pt-BR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Não </a:t>
            </a:r>
            <a:r>
              <a:rPr lang="pt-BR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há evidências</a:t>
            </a:r>
            <a:r>
              <a:rPr lang="pt-BR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que permitam afirmar que </a:t>
            </a:r>
            <a:r>
              <a:rPr lang="pt-BR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 Programa MEI </a:t>
            </a:r>
            <a:r>
              <a:rPr lang="pt-BR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influenciou a relação entre variação de renda e a sobrevivência das </a:t>
            </a:r>
            <a:r>
              <a:rPr lang="pt-BR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empresas</a:t>
            </a:r>
            <a:endParaRPr lang="pt-BR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Impactos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5746" y="5925140"/>
            <a:ext cx="84294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smtClean="0">
                <a:solidFill>
                  <a:schemeClr val="accent1"/>
                </a:solidFill>
              </a:rPr>
              <a:t>* Essa análise seria mais precisa se fossem utilizados dados administrativos, mas estes não foram disponibilizados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5438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revisão da literatura nacional e internacional permitiu reforçar alguns dos resultados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empíricos</a:t>
            </a:r>
          </a:p>
          <a:p>
            <a:pPr marL="971550" lvl="1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Incentivos </a:t>
            </a: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(isenções fiscais, exceções regulatórias etc.) específicos para empresas de porte menor pode levar estas firmas a limitar o 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crescimento</a:t>
            </a:r>
          </a:p>
          <a:p>
            <a:pPr marL="971550" lvl="1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Redução </a:t>
            </a: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 custo da formalização (em termos da tributação incidente) deve estimular a criação de novos negócios. Porém, há </a:t>
            </a:r>
            <a:r>
              <a:rPr lang="pt-BR" sz="20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controvérsia </a:t>
            </a:r>
            <a:r>
              <a:rPr lang="pt-BR" sz="20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sobre como essas políticas afetam o desempenho das firmas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Impactos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50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484784"/>
            <a:ext cx="86292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Evolução do MEI e perfil dos potencialmente afetados (MEIP)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Impactos da Lei do MEI no comportamento dos MEIP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Aspectos regionais, inadimplência e utilização do sistema de seguridade</a:t>
            </a:r>
            <a:endParaRPr lang="pt-BR" sz="2400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Roteiro exploratório para redesenhar política de inclusão previdenciária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tângulo 10"/>
          <p:cNvSpPr/>
          <p:nvPr/>
        </p:nvSpPr>
        <p:spPr>
          <a:xfrm>
            <a:off x="635746" y="558091"/>
            <a:ext cx="5253358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Impactos regionais e outros temas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86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635746" y="558091"/>
            <a:ext cx="194099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Estrutura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484784"/>
            <a:ext cx="86292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Evolução do MEI e perfil dos potencialmente afetados (MEIP)</a:t>
            </a:r>
            <a:endParaRPr lang="pt-BR" sz="2400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Impactos da Lei do MEI no comportamento dos MEIP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Aspectos regionais, inadimplência e utilização do sistema de seguridade</a:t>
            </a:r>
            <a:endParaRPr lang="pt-BR" sz="2400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Roteiro exploratório para redesenhar política de inclusão previdenciária</a:t>
            </a:r>
            <a:endParaRPr lang="pt-BR" sz="2400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Maior inclusão de perfis mais vulneráveis (negros e mulheres), principalmente nas regiões N, NE e CO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Essas mesmas regiões observaram grande mudança do perfil das mulheres empreendedoras, que tiveram um aumento substancial na escolaridade</a:t>
            </a:r>
            <a:endParaRPr lang="pt-BR" sz="2400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Retângulo 10"/>
          <p:cNvSpPr/>
          <p:nvPr/>
        </p:nvSpPr>
        <p:spPr>
          <a:xfrm>
            <a:off x="635746" y="558091"/>
            <a:ext cx="5253358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Aspectos regionais e outros temas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93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Há elevadas taxas de inadimplência, em particular na região Norte do país.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Parte significativa da inadimplência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é causada por empresas que simplesmente desistiram de realizar as contribuições ou encerraram atividades, mas não deram baixa no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sistema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É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necessário que a gestão do programa entenda melhor quais fatores levam as empresas a abandonar o programa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Retângulo 10"/>
          <p:cNvSpPr/>
          <p:nvPr/>
        </p:nvSpPr>
        <p:spPr>
          <a:xfrm>
            <a:off x="635746" y="558091"/>
            <a:ext cx="5253358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Aspectos regionais e outros temas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3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38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Há </a:t>
            </a:r>
            <a:r>
              <a:rPr lang="pt-BR" sz="2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alguma evidência de que parte dos optantes do MEI podem ter considerado algumas facilidades oferecidas </a:t>
            </a:r>
            <a:r>
              <a:rPr lang="pt-BR" sz="26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como </a:t>
            </a:r>
            <a:r>
              <a:rPr lang="pt-BR" sz="2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oportunidade para acessar os </a:t>
            </a:r>
            <a:r>
              <a:rPr lang="pt-BR" sz="26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benefícios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Dados </a:t>
            </a:r>
            <a:r>
              <a:rPr lang="pt-BR" sz="26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indicam que esse movimento parece ter sido particularmente significativo no caso do salário-maternidade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Retângulo 10"/>
          <p:cNvSpPr/>
          <p:nvPr/>
        </p:nvSpPr>
        <p:spPr>
          <a:xfrm>
            <a:off x="635746" y="558091"/>
            <a:ext cx="5253358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Aspectos regionais e outros temas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6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484784"/>
            <a:ext cx="86292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Evolução do MEI e perfil dos potencialmente afetados (MEIP)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Impactos da Lei do MEI no comportamento dos MEIP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Aspectos regionais, inadimplência e utilização do sistema de seguridade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Roteiro exploratório para redesenhar política de inclusão previdenciária</a:t>
            </a:r>
          </a:p>
        </p:txBody>
      </p:sp>
      <p:sp>
        <p:nvSpPr>
          <p:cNvPr id="6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9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6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partir dos resultados encontrados são sugeridas as seguintes diretrizes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600" dirty="0">
                <a:solidFill>
                  <a:schemeClr val="accent1"/>
                </a:solidFill>
              </a:rPr>
              <a:t>Revisão crítica da política de limites de faturamento como requisito </a:t>
            </a:r>
            <a:r>
              <a:rPr lang="pt-BR" sz="2600" dirty="0" smtClean="0">
                <a:solidFill>
                  <a:schemeClr val="accent1"/>
                </a:solidFill>
              </a:rPr>
              <a:t>para </a:t>
            </a:r>
            <a:r>
              <a:rPr lang="pt-BR" sz="2600" dirty="0">
                <a:solidFill>
                  <a:schemeClr val="accent1"/>
                </a:solidFill>
              </a:rPr>
              <a:t>a participação no </a:t>
            </a:r>
            <a:r>
              <a:rPr lang="pt-BR" sz="2600" dirty="0" smtClean="0">
                <a:solidFill>
                  <a:schemeClr val="accent1"/>
                </a:solidFill>
              </a:rPr>
              <a:t>MEI</a:t>
            </a:r>
          </a:p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600" dirty="0">
                <a:solidFill>
                  <a:schemeClr val="accent1"/>
                </a:solidFill>
              </a:rPr>
              <a:t>Revisão crítica da política de acesso aos diferentes benefícios oferecidos pelo INSS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72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798393"/>
            <a:ext cx="8629247" cy="3492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600" dirty="0" smtClean="0">
                <a:solidFill>
                  <a:schemeClr val="accent1"/>
                </a:solidFill>
              </a:rPr>
              <a:t>3.   Acrescentar </a:t>
            </a:r>
            <a:r>
              <a:rPr lang="pt-BR" sz="2600" dirty="0">
                <a:solidFill>
                  <a:schemeClr val="accent1"/>
                </a:solidFill>
              </a:rPr>
              <a:t>dois critérios para a participação no MEI: tempo de contribuição e grau de formalização do empreendimento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600" dirty="0" smtClean="0">
                <a:solidFill>
                  <a:schemeClr val="accent1"/>
                </a:solidFill>
              </a:rPr>
              <a:t>4.    Nível </a:t>
            </a:r>
            <a:r>
              <a:rPr lang="pt-BR" sz="2600" dirty="0">
                <a:solidFill>
                  <a:schemeClr val="accent1"/>
                </a:solidFill>
              </a:rPr>
              <a:t>de </a:t>
            </a:r>
            <a:r>
              <a:rPr lang="pt-BR" sz="2600" dirty="0" smtClean="0">
                <a:solidFill>
                  <a:schemeClr val="accent1"/>
                </a:solidFill>
              </a:rPr>
              <a:t>contribuição com crescimento marginal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600" dirty="0" smtClean="0">
                <a:solidFill>
                  <a:schemeClr val="accent1"/>
                </a:solidFill>
              </a:rPr>
              <a:t>5.    Unificação </a:t>
            </a:r>
            <a:r>
              <a:rPr lang="pt-BR" sz="2600" dirty="0">
                <a:solidFill>
                  <a:schemeClr val="accent1"/>
                </a:solidFill>
              </a:rPr>
              <a:t>de programas concorrentes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8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10" name="Imagem 2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" t="1114" r="9663" b="13427"/>
          <a:stretch/>
        </p:blipFill>
        <p:spPr bwMode="auto">
          <a:xfrm>
            <a:off x="1138237" y="1938523"/>
            <a:ext cx="7629525" cy="365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034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8" name="Imagem 3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1673572"/>
            <a:ext cx="7696200" cy="4203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947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2085006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Redesenho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10" name="Imagem 3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" t="4985" r="6543" b="11631"/>
          <a:stretch/>
        </p:blipFill>
        <p:spPr bwMode="auto">
          <a:xfrm>
            <a:off x="1038225" y="1940024"/>
            <a:ext cx="7829550" cy="3505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834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484784"/>
            <a:ext cx="862924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Evolução do MEI e perfil dos potencialmente afetados (MEIP)</a:t>
            </a:r>
            <a:endParaRPr lang="pt-BR" sz="2400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Impactos da Lei do MEI no comportamento dos MEIP</a:t>
            </a: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Aspectos regionais, inadimplência e utilização do sistema de seguridade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romanUcPeriod"/>
            </a:pPr>
            <a:r>
              <a:rPr lang="pt-B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Roteiro exploratório para redesenhar política de inclusão previdenciária</a:t>
            </a:r>
            <a:endParaRPr lang="pt-BR" sz="2400" b="1" dirty="0">
              <a:solidFill>
                <a:schemeClr val="accent1">
                  <a:lumMod val="20000"/>
                  <a:lumOff val="8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Evolução e perfil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68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2348862"/>
            <a:ext cx="8629247" cy="302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institucionalização do </a:t>
            </a:r>
            <a:r>
              <a:rPr lang="pt-BR" sz="2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MEI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trouxe </a:t>
            </a:r>
            <a:r>
              <a:rPr lang="pt-BR" sz="2400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facilidades burocráticas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 tributárias inegáveis para a formalização de empresas de diversas atividades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Expressivo aumento do número de optantes pelo Simples Nacional (em particular do MEI)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302840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Evolução e perfil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092366752"/>
              </p:ext>
            </p:extLst>
          </p:nvPr>
        </p:nvGraphicFramePr>
        <p:xfrm>
          <a:off x="704528" y="718999"/>
          <a:ext cx="871296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85606" y="188640"/>
            <a:ext cx="8833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Evolução no número de empresas Simples e MEI – Julho/2007 a Agosto/2015 (em milhões)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52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291672" y="1599715"/>
            <a:ext cx="9249810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Os micro empreendimentos são </a:t>
            </a:r>
            <a:r>
              <a:rPr lang="pt-BR" sz="22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uma importante fonte de renda das famílias, e não apenas um </a:t>
            </a:r>
            <a:r>
              <a:rPr lang="pt-BR" sz="22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complemento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São concentrados nas regiões mais dinâmicas (áreas urbanas do Sudeste) e em 3 setores: comércio (42%), alimentação (10%), indústria (10)%)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 sua maioria são chefes de família com idade em torno dos 42 anos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2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Está havendo uma transformação importante, aumento da escolaridade e crescimento </a:t>
            </a:r>
            <a:r>
              <a:rPr lang="pt-BR" sz="22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 participação de mulheres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Evolução e perfil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00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55782" y="9259550"/>
            <a:ext cx="557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* Outras modalidades, como reforma, também podem ser incluídas</a:t>
            </a:r>
          </a:p>
        </p:txBody>
      </p:sp>
      <p:sp>
        <p:nvSpPr>
          <p:cNvPr id="8" name="Retângulo 6"/>
          <p:cNvSpPr/>
          <p:nvPr/>
        </p:nvSpPr>
        <p:spPr>
          <a:xfrm>
            <a:off x="646020" y="1556792"/>
            <a:ext cx="8629247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PNAD: a expansão do programa gerou aumento relevante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 proporção de contribuintes para a seguridade social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entre os MEIP.</a:t>
            </a:r>
          </a:p>
          <a:p>
            <a:pPr marL="342900" indent="-342900" algn="just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Das variáveis macroeconômicas consideradas no estudo, apenas o nível de atividade apresentou relação direta e importante com o número </a:t>
            </a:r>
            <a:r>
              <a:rPr lang="pt-BR" sz="240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trabalhadores formais (dos quais os MEI constituem uma </a:t>
            </a:r>
            <a:r>
              <a:rPr lang="pt-BR" sz="2400" dirty="0" smtClean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parcela.</a:t>
            </a:r>
          </a:p>
        </p:txBody>
      </p:sp>
      <p:sp>
        <p:nvSpPr>
          <p:cNvPr id="6" name="Retângulo 1"/>
          <p:cNvSpPr/>
          <p:nvPr/>
        </p:nvSpPr>
        <p:spPr>
          <a:xfrm>
            <a:off x="635746" y="6453336"/>
            <a:ext cx="8637734" cy="285078"/>
          </a:xfrm>
          <a:prstGeom prst="rect">
            <a:avLst/>
          </a:prstGeom>
          <a:solidFill>
            <a:srgbClr val="F7F7F7"/>
          </a:solidFill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pt-BR" sz="12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Inclusão Previdenciária</a:t>
            </a:r>
            <a:endParaRPr lang="pt-BR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tângulo 10"/>
          <p:cNvSpPr/>
          <p:nvPr/>
        </p:nvSpPr>
        <p:spPr>
          <a:xfrm>
            <a:off x="635746" y="558091"/>
            <a:ext cx="302111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chemeClr val="bg1"/>
                </a:solidFill>
                <a:latin typeface="Corbel" charset="0"/>
                <a:ea typeface="Corbel" charset="0"/>
                <a:cs typeface="Corbel" charset="0"/>
              </a:rPr>
              <a:t>Evolução e perfil</a:t>
            </a:r>
            <a:endParaRPr lang="pt-BR" sz="2800" dirty="0">
              <a:solidFill>
                <a:schemeClr val="bg1"/>
              </a:solidFill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00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312126"/>
              </p:ext>
            </p:extLst>
          </p:nvPr>
        </p:nvGraphicFramePr>
        <p:xfrm>
          <a:off x="632522" y="1340764"/>
          <a:ext cx="8568951" cy="4968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0995"/>
                <a:gridCol w="1283326"/>
                <a:gridCol w="1283326"/>
                <a:gridCol w="1319993"/>
                <a:gridCol w="1319993"/>
                <a:gridCol w="1290659"/>
                <a:gridCol w="1290659"/>
              </a:tblGrid>
              <a:tr h="40995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Ano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MEIP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Demais Microempreendedores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Outros Empreendedores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6900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Contribuintes (%)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Contribuintes (%)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Número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Contribuintes (%)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2005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13.027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16,3%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1.790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65,2%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404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83,0%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2006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13.295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16,8%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1.972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66,5%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487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82,5%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13.603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17,0%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1.714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64,6%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403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77,1%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2008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13.770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16,5%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2.043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61,8%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475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79,7%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2009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14.001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17,6%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1.964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65,4%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452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80,2%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2010*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13.984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20,8%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1.786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68,4%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455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81,2%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2011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13.967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24,0%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1.608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71,5%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459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82,1%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2012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14.459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24,9%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1.882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71,4%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469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81,3%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  <a:tr h="4099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2013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14.777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26,3%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1.904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73,1%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effectLst/>
                        </a:rPr>
                        <a:t>558</a:t>
                      </a:r>
                      <a:endParaRPr lang="pt-BR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effectLst/>
                        </a:rPr>
                        <a:t>85,7%</a:t>
                      </a:r>
                      <a:endParaRPr lang="pt-BR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200472" y="404664"/>
            <a:ext cx="986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Número de empreendedores e proporção de contribuintes, segundo o tamanho do empreendimento medido pelo número de empregados (em mil unidades) – 2005 a 2013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639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00472" y="404664"/>
            <a:ext cx="986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Proporção de </a:t>
            </a:r>
            <a:r>
              <a:rPr lang="pt-BR" b="1" dirty="0" err="1"/>
              <a:t>MEIs</a:t>
            </a:r>
            <a:r>
              <a:rPr lang="pt-BR" b="1" dirty="0"/>
              <a:t> ativos em agosto de 2015, segundo a data de início das </a:t>
            </a:r>
            <a:r>
              <a:rPr lang="pt-BR" b="1" dirty="0" smtClean="0"/>
              <a:t>atividades </a:t>
            </a:r>
          </a:p>
          <a:p>
            <a:pPr algn="ctr"/>
            <a:r>
              <a:rPr lang="pt-BR" b="1" dirty="0" err="1" smtClean="0"/>
              <a:t>Fev</a:t>
            </a:r>
            <a:r>
              <a:rPr lang="pt-BR" b="1" dirty="0" smtClean="0"/>
              <a:t>/2010 a </a:t>
            </a:r>
            <a:r>
              <a:rPr lang="pt-BR" b="1" dirty="0" err="1" smtClean="0"/>
              <a:t>Ago</a:t>
            </a:r>
            <a:r>
              <a:rPr lang="pt-BR" b="1" dirty="0" smtClean="0"/>
              <a:t>/2015 </a:t>
            </a:r>
            <a:endParaRPr lang="pt-B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80210019"/>
              </p:ext>
            </p:extLst>
          </p:nvPr>
        </p:nvGraphicFramePr>
        <p:xfrm>
          <a:off x="776536" y="1268760"/>
          <a:ext cx="842493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30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3188</TotalTime>
  <Words>1628</Words>
  <Application>Microsoft Office PowerPoint</Application>
  <PresentationFormat>Papel A4 (210 x 297 mm)</PresentationFormat>
  <Paragraphs>327</Paragraphs>
  <Slides>28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 Dib Tebechrani Neto</dc:creator>
  <cp:lastModifiedBy>Sabrina Dias de Araujo Mendonca - MPS</cp:lastModifiedBy>
  <cp:revision>369</cp:revision>
  <dcterms:created xsi:type="dcterms:W3CDTF">2015-09-15T14:53:15Z</dcterms:created>
  <dcterms:modified xsi:type="dcterms:W3CDTF">2017-03-30T10:08:00Z</dcterms:modified>
</cp:coreProperties>
</file>